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22"/>
  </p:notesMasterIdLst>
  <p:sldIdLst>
    <p:sldId id="256" r:id="rId2"/>
    <p:sldId id="258" r:id="rId3"/>
    <p:sldId id="259" r:id="rId4"/>
    <p:sldId id="283" r:id="rId5"/>
    <p:sldId id="260" r:id="rId6"/>
    <p:sldId id="261" r:id="rId7"/>
    <p:sldId id="262" r:id="rId8"/>
    <p:sldId id="284" r:id="rId9"/>
    <p:sldId id="302" r:id="rId10"/>
    <p:sldId id="303" r:id="rId11"/>
    <p:sldId id="304" r:id="rId12"/>
    <p:sldId id="306" r:id="rId13"/>
    <p:sldId id="305" r:id="rId14"/>
    <p:sldId id="285" r:id="rId15"/>
    <p:sldId id="307" r:id="rId16"/>
    <p:sldId id="308" r:id="rId17"/>
    <p:sldId id="286" r:id="rId18"/>
    <p:sldId id="266" r:id="rId19"/>
    <p:sldId id="309" r:id="rId20"/>
    <p:sldId id="30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26D"/>
    <a:srgbClr val="DE0000"/>
    <a:srgbClr val="F20000"/>
    <a:srgbClr val="CC0000"/>
    <a:srgbClr val="800000"/>
    <a:srgbClr val="28282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86812" autoAdjust="0"/>
  </p:normalViewPr>
  <p:slideViewPr>
    <p:cSldViewPr>
      <p:cViewPr varScale="1">
        <p:scale>
          <a:sx n="63" d="100"/>
          <a:sy n="63" d="100"/>
        </p:scale>
        <p:origin x="-158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E694FB7-98AB-4FB4-AB0C-A4C1956DC7CE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67F79D5-02AE-41EE-AF80-7D7C8E017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02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0ABADD5-05BF-41A1-AF57-0732F24BDF53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E546D65-9246-4E59-9140-039F58755A86}" type="slidenum">
              <a:rPr lang="ru-RU" altLang="ru-RU" smtClean="0"/>
              <a:pPr eaLnBrk="1" hangingPunct="1"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3A36-D40B-4E0E-8A93-0748432D2957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CAF12-0BAA-488C-BD3F-A0000123E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066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EAFC6-4626-47C4-9676-5DB619DD6F88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95864-E026-4E9E-8A67-F8CDB796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63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0B871-1C85-467D-BBCD-B0CBA2F16F0F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C12BB-522F-4E06-BDA2-90443C322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3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E0E43-EEF5-4222-9C34-53790070CC3A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65A23-52F4-4716-8654-B5C4DE4B4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674D9-83C2-448A-99EC-8304760F6EDD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ED51B-8C4D-4203-B825-11E6D3E65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6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C3581-AAF3-4645-BB7A-EFC381AE297D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98639-3D28-44C3-9D00-D964CD0FA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68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F0B60-6CC5-4900-B2B0-5733D1C31515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B7D15-E7D3-49E8-B0B4-E1535E71A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7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5B89B-55AE-4E54-BBD0-89A39A1442DB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068FF-C0AF-412C-8122-39C589E92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13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44A4B-96AE-4D9A-A1BB-673582F9CBAF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93AE1-D360-43C9-A935-CFDFD7498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47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7EBA2-809C-48F0-B1FA-2A8A3A8FD386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9BE7C-07D0-4F79-BF6E-9FDC3AC34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0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40780-4F03-44AE-8687-710ACADF94D1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4D447-DF22-4C31-98D1-149451AF9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88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4EE09E5-409D-4F59-8A8D-2FBD7F3571B3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9CA91EE-EAE8-42DA-83CE-D25EE67B3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60350"/>
            <a:ext cx="7772400" cy="1800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i="1" dirty="0">
                <a:solidFill>
                  <a:srgbClr val="FF0000"/>
                </a:solidFill>
              </a:rPr>
              <a:t/>
            </a:r>
            <a:br>
              <a:rPr lang="ru-RU" sz="3600" i="1" dirty="0">
                <a:solidFill>
                  <a:srgbClr val="FF0000"/>
                </a:solidFill>
              </a:rPr>
            </a:br>
            <a:r>
              <a:rPr lang="ru-RU" sz="3600" i="1" dirty="0">
                <a:solidFill>
                  <a:srgbClr val="FF0000"/>
                </a:solidFill>
              </a:rPr>
              <a:t/>
            </a:r>
            <a:br>
              <a:rPr lang="ru-RU" sz="3600" i="1" dirty="0">
                <a:solidFill>
                  <a:srgbClr val="FF0000"/>
                </a:solidFill>
              </a:rPr>
            </a:br>
            <a:r>
              <a:rPr lang="ru-RU" sz="3600" i="1" dirty="0">
                <a:solidFill>
                  <a:srgbClr val="FF0000"/>
                </a:solidFill>
              </a:rPr>
              <a:t/>
            </a:r>
            <a:br>
              <a:rPr lang="ru-RU" sz="3600" i="1" dirty="0">
                <a:solidFill>
                  <a:srgbClr val="FF0000"/>
                </a:solidFill>
              </a:rPr>
            </a:br>
            <a:r>
              <a:rPr lang="ru-RU" sz="3600" i="1" dirty="0">
                <a:solidFill>
                  <a:srgbClr val="FF0000"/>
                </a:solidFill>
              </a:rPr>
              <a:t/>
            </a:r>
            <a:br>
              <a:rPr lang="ru-RU" sz="3600" i="1" dirty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FF00"/>
                </a:solidFill>
              </a:rPr>
              <a:t>Проект</a:t>
            </a:r>
            <a:r>
              <a:rPr lang="ru-RU" sz="3600" i="1" dirty="0">
                <a:solidFill>
                  <a:srgbClr val="FF0000"/>
                </a:solidFill>
              </a:rPr>
              <a:t/>
            </a:r>
            <a:br>
              <a:rPr lang="ru-RU" sz="3600" i="1" dirty="0">
                <a:solidFill>
                  <a:srgbClr val="FF0000"/>
                </a:solidFill>
              </a:rPr>
            </a:br>
            <a:r>
              <a:rPr lang="ru-RU" sz="6700" i="1" dirty="0" smtClean="0">
                <a:solidFill>
                  <a:srgbClr val="DE0000"/>
                </a:solidFill>
              </a:rPr>
              <a:t>«С днем рождения, любимый город»</a:t>
            </a:r>
            <a:r>
              <a:rPr lang="ru-RU" sz="5900" i="1" dirty="0">
                <a:solidFill>
                  <a:srgbClr val="FFFF00"/>
                </a:solidFill>
              </a:rPr>
              <a:t/>
            </a:r>
            <a:br>
              <a:rPr lang="ru-RU" sz="5900" i="1" dirty="0">
                <a:solidFill>
                  <a:srgbClr val="FFFF00"/>
                </a:solidFill>
              </a:rPr>
            </a:br>
            <a:r>
              <a:rPr lang="ru-RU" sz="3600" i="1" dirty="0" smtClean="0">
                <a:solidFill>
                  <a:srgbClr val="FFFF00"/>
                </a:solidFill>
              </a:rPr>
              <a:t>        подготовительная к школе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3600" i="1" dirty="0" smtClean="0">
                <a:solidFill>
                  <a:srgbClr val="FFFF00"/>
                </a:solidFill>
              </a:rPr>
              <a:t>группа № 3 «Русалочка»</a:t>
            </a:r>
            <a:br>
              <a:rPr lang="ru-RU" sz="3600" i="1" dirty="0" smtClean="0">
                <a:solidFill>
                  <a:srgbClr val="FFFF00"/>
                </a:solidFill>
              </a:rPr>
            </a:br>
            <a:r>
              <a:rPr lang="ru-RU" sz="3600" i="1" dirty="0">
                <a:solidFill>
                  <a:srgbClr val="FFFF00"/>
                </a:solidFill>
              </a:rPr>
              <a:t/>
            </a:r>
            <a:br>
              <a:rPr lang="ru-RU" sz="3600" i="1" dirty="0">
                <a:solidFill>
                  <a:srgbClr val="FFFF00"/>
                </a:solidFill>
              </a:rPr>
            </a:br>
            <a:endParaRPr lang="ru-RU" sz="3600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979613" y="4652963"/>
            <a:ext cx="6800850" cy="1919287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300" dirty="0">
              <a:solidFill>
                <a:srgbClr val="898989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300" dirty="0">
              <a:solidFill>
                <a:srgbClr val="898989"/>
              </a:solidFill>
            </a:endParaRP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Руководители проекта:</a:t>
            </a: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Шаталова Н.Н.</a:t>
            </a: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err="1" smtClean="0"/>
              <a:t>Мазаник</a:t>
            </a:r>
            <a:r>
              <a:rPr lang="ru-RU" sz="2000" dirty="0" smtClean="0"/>
              <a:t> Т.Н.</a:t>
            </a: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</a:t>
            </a:r>
            <a:endParaRPr lang="ru-RU" sz="2000" dirty="0"/>
          </a:p>
        </p:txBody>
      </p:sp>
      <p:pic>
        <p:nvPicPr>
          <p:cNvPr id="2052" name="Рисунок 5" descr="023200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786188"/>
            <a:ext cx="412591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4" descr="C:\Users\Виталий\Downloads\2415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857750"/>
            <a:ext cx="3968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5040313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857500"/>
            <a:ext cx="5135563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0"/>
            <a:ext cx="44164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14313"/>
            <a:ext cx="283527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0"/>
            <a:ext cx="446405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330575"/>
            <a:ext cx="4703763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:\Users\Виталий\Desktop\фот сад\DSCN2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5614987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C:\Users\Виталий\Desktop\фот сад\DSCN23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429000"/>
            <a:ext cx="427037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5040313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357313"/>
            <a:ext cx="399573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714375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III </a:t>
            </a:r>
            <a:r>
              <a:rPr lang="ru-RU" sz="4000" dirty="0" smtClean="0">
                <a:solidFill>
                  <a:srgbClr val="FF0000"/>
                </a:solidFill>
              </a:rPr>
              <a:t>Заключительный</a:t>
            </a:r>
            <a:endParaRPr lang="ru-RU" sz="1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25"/>
            <a:ext cx="9144000" cy="5857875"/>
          </a:xfrm>
        </p:spPr>
        <p:txBody>
          <a:bodyPr/>
          <a:lstStyle/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800" dirty="0" smtClean="0"/>
          </a:p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500" y="1397000"/>
          <a:ext cx="8104188" cy="28241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55824"/>
                <a:gridCol w="3048364"/>
              </a:tblGrid>
              <a:tr h="7284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Мероприятия </a:t>
                      </a:r>
                      <a:endParaRPr lang="ru-RU" sz="1600" dirty="0"/>
                    </a:p>
                  </a:txBody>
                  <a:tcPr marL="91430" marR="91430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Сроки </a:t>
                      </a:r>
                      <a:endParaRPr lang="ru-RU" sz="1600" dirty="0"/>
                    </a:p>
                  </a:txBody>
                  <a:tcPr marL="91430" marR="91430" marT="45741" marB="45741"/>
                </a:tc>
              </a:tr>
              <a:tr h="2095669"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Беседа «Нашему городу 55»;</a:t>
                      </a:r>
                    </a:p>
                    <a:p>
                      <a:r>
                        <a:rPr lang="ru-RU" sz="1600" dirty="0" smtClean="0"/>
                        <a:t>Изготовление значков «55 лет городу Назарово»;</a:t>
                      </a:r>
                    </a:p>
                    <a:p>
                      <a:r>
                        <a:rPr lang="ru-RU" sz="1600" dirty="0" smtClean="0"/>
                        <a:t>Экскурсия в музейно-выставочный центр.</a:t>
                      </a:r>
                      <a:endParaRPr lang="ru-RU" sz="1600" dirty="0"/>
                    </a:p>
                  </a:txBody>
                  <a:tcPr marL="91430" marR="91430" marT="45741" marB="45741"/>
                </a:tc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Декабрь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 marL="91430" marR="91430" marT="45741" marB="4574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532765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500188"/>
            <a:ext cx="38877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49926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006725"/>
            <a:ext cx="5135562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71563"/>
          </a:xfrm>
        </p:spPr>
        <p:txBody>
          <a:bodyPr/>
          <a:lstStyle/>
          <a:p>
            <a:pPr>
              <a:defRPr/>
            </a:pPr>
            <a:r>
              <a:rPr lang="ru-RU" sz="4000" i="1" dirty="0" smtClean="0">
                <a:solidFill>
                  <a:srgbClr val="C00000"/>
                </a:solidFill>
              </a:rPr>
              <a:t>Результаты реализации проекта: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75"/>
            <a:ext cx="9144000" cy="5286375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Дети знают домашний адрес (город, улица, номер дома, номер квартиры);</a:t>
            </a:r>
          </a:p>
          <a:p>
            <a:pPr>
              <a:defRPr/>
            </a:pPr>
            <a:r>
              <a:rPr lang="ru-RU" sz="2800" dirty="0" smtClean="0"/>
              <a:t>Знают названия главных улиц города, называют по иллюстрациям достопримечательности улиц;</a:t>
            </a:r>
          </a:p>
          <a:p>
            <a:pPr>
              <a:defRPr/>
            </a:pPr>
            <a:r>
              <a:rPr lang="ru-RU" sz="2800" dirty="0" smtClean="0"/>
              <a:t>Дети узнают герб города, называют что он символизирует;</a:t>
            </a:r>
          </a:p>
          <a:p>
            <a:pPr>
              <a:defRPr/>
            </a:pPr>
            <a:r>
              <a:rPr lang="ru-RU" sz="2800" dirty="0" smtClean="0"/>
              <a:t>В самостоятельной деятельности рисуют, конструируют улицы, дома, магазины города;</a:t>
            </a:r>
          </a:p>
          <a:p>
            <a:pPr>
              <a:defRPr/>
            </a:pPr>
            <a:r>
              <a:rPr lang="ru-RU" sz="2800" dirty="0" smtClean="0"/>
              <a:t>В общении со взрослыми и сверстниками рассказывают о городе, экскурсиях, обсуждают события из жизни города.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4"/>
          <p:cNvSpPr>
            <a:spLocks noChangeArrowheads="1" noChangeShapeType="1" noTextEdit="1"/>
          </p:cNvSpPr>
          <p:nvPr/>
        </p:nvSpPr>
        <p:spPr bwMode="auto">
          <a:xfrm>
            <a:off x="179388" y="260350"/>
            <a:ext cx="8572500" cy="114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36124"/>
              </a:avLst>
            </a:prstTxWarp>
          </a:bodyPr>
          <a:lstStyle/>
          <a:p>
            <a:pPr algn="ctr"/>
            <a:endParaRPr lang="ru-RU" sz="32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52324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786063"/>
            <a:ext cx="52324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49926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51388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25755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4294967295"/>
          </p:nvPr>
        </p:nvSpPr>
        <p:spPr>
          <a:xfrm>
            <a:off x="500063" y="0"/>
            <a:ext cx="8229600" cy="59372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>
                <a:latin typeface="+mj-lt"/>
              </a:rPr>
              <a:t>	</a:t>
            </a:r>
            <a:r>
              <a:rPr lang="ru-RU" sz="4000" i="1" dirty="0">
                <a:solidFill>
                  <a:srgbClr val="FF0000"/>
                </a:solidFill>
                <a:latin typeface="+mj-lt"/>
              </a:rPr>
              <a:t>Актуальность:</a:t>
            </a:r>
            <a:r>
              <a:rPr lang="ru-RU" sz="4000" dirty="0">
                <a:latin typeface="+mj-lt"/>
              </a:rPr>
              <a:t> </a:t>
            </a: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2400" dirty="0" smtClean="0"/>
          </a:p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dirty="0" smtClean="0"/>
              <a:t>  Важно научить детей уважать и любить свою малую родину – свой город, радоваться его достижениям, гордиться его историческим прошлым и достопримечательностями. </a:t>
            </a:r>
          </a:p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dirty="0" smtClean="0"/>
              <a:t>  Наш город таков, каким мы его сами делаем. </a:t>
            </a:r>
          </a:p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dirty="0" smtClean="0"/>
              <a:t>  Воспитывая в детях старшего дошкольного возраста любовь и уважение к своему городу, мы в первую очередь воспитываем патриотов своего города и, конечно же, своей страны в целом.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400" dirty="0">
                <a:latin typeface="Times New Roman" pitchFamily="18" charset="0"/>
              </a:rPr>
              <a:t>		</a:t>
            </a:r>
            <a:endParaRPr lang="ru-RU" sz="2000" dirty="0">
              <a:latin typeface="Times New Roman" pitchFamily="18" charset="0"/>
            </a:endParaRPr>
          </a:p>
        </p:txBody>
      </p:sp>
      <p:pic>
        <p:nvPicPr>
          <p:cNvPr id="3075" name="Рисунок 3" descr="Копия 006100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284538"/>
            <a:ext cx="5111750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63" y="1071563"/>
            <a:ext cx="828675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7" name="Рисунок 3" descr="http://putdor.ru/images/gallery/24%20Nazarovo/2415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071813"/>
            <a:ext cx="4392612" cy="3203575"/>
          </a:xfrm>
          <a:prstGeom prst="rect">
            <a:avLst/>
          </a:prstGeom>
          <a:noFill/>
          <a:ln w="762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4294967295"/>
          </p:nvPr>
        </p:nvSpPr>
        <p:spPr>
          <a:xfrm>
            <a:off x="323850" y="404813"/>
            <a:ext cx="8569325" cy="5905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dirty="0">
                <a:latin typeface="Arial" charset="0"/>
              </a:rPr>
              <a:t>	</a:t>
            </a:r>
            <a:r>
              <a:rPr lang="ru-RU" sz="4000" i="1" dirty="0">
                <a:solidFill>
                  <a:srgbClr val="FF0000"/>
                </a:solidFill>
                <a:latin typeface="+mj-lt"/>
              </a:rPr>
              <a:t>Цель: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/>
              <a:t>	</a:t>
            </a:r>
            <a:r>
              <a:rPr lang="ru-RU" sz="2800" dirty="0" smtClean="0"/>
              <a:t>Формирование патриотических чувств у детей старшего дошкольного возраста на основе ознакомления с родным городом, его достопримечательностями. </a:t>
            </a:r>
            <a:endParaRPr lang="ru-RU" sz="2800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4099" name="Рисунок 4" descr="006100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143250"/>
            <a:ext cx="47402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7" descr="0223003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2349500"/>
            <a:ext cx="287655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0"/>
            <a:ext cx="8143875" cy="1071563"/>
          </a:xfrm>
        </p:spPr>
        <p:txBody>
          <a:bodyPr/>
          <a:lstStyle/>
          <a:p>
            <a:pPr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Задачи: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773238"/>
            <a:ext cx="8258175" cy="3725862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Сформировать первоначальные знания детей о родном городе: истории, символике, улицах, достопримечательностях;</a:t>
            </a:r>
          </a:p>
          <a:p>
            <a:pPr>
              <a:defRPr/>
            </a:pPr>
            <a:r>
              <a:rPr lang="ru-RU" sz="2800" dirty="0" smtClean="0"/>
              <a:t>Развивать умение отражать свои впечатления в разнообразной деятельности;</a:t>
            </a:r>
          </a:p>
          <a:p>
            <a:pPr>
              <a:defRPr/>
            </a:pPr>
            <a:r>
              <a:rPr lang="ru-RU" sz="2800" dirty="0" smtClean="0"/>
              <a:t>Воспитывать любовь к родному городу.</a:t>
            </a:r>
          </a:p>
          <a:p>
            <a:pPr>
              <a:defRPr/>
            </a:pPr>
            <a:endParaRPr lang="ru-RU" sz="2800" dirty="0" smtClean="0"/>
          </a:p>
          <a:p>
            <a:pPr>
              <a:defRPr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4294967295"/>
          </p:nvPr>
        </p:nvSpPr>
        <p:spPr>
          <a:xfrm>
            <a:off x="857250" y="571500"/>
            <a:ext cx="7358063" cy="55006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500" dirty="0" smtClean="0">
                <a:solidFill>
                  <a:srgbClr val="FFFF00"/>
                </a:solidFill>
                <a:latin typeface="Times New Roman" pitchFamily="18" charset="0"/>
              </a:rPr>
              <a:t>  </a:t>
            </a:r>
            <a:r>
              <a:rPr lang="ru-RU" sz="4000" i="1" dirty="0" smtClean="0">
                <a:solidFill>
                  <a:srgbClr val="FF0000"/>
                </a:solidFill>
                <a:latin typeface="+mj-lt"/>
              </a:rPr>
              <a:t>Ожидаемые результаты: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bg2"/>
              </a:solidFill>
              <a:effectLst/>
              <a:latin typeface="+mj-lt"/>
            </a:endParaRPr>
          </a:p>
          <a:p>
            <a:pPr>
              <a:buClr>
                <a:srgbClr val="00CCFF"/>
              </a:buClr>
              <a:defRPr/>
            </a:pPr>
            <a:r>
              <a:rPr lang="ru-RU" sz="2800" dirty="0" smtClean="0">
                <a:solidFill>
                  <a:srgbClr val="FFFFFF"/>
                </a:solidFill>
              </a:rPr>
              <a:t>Сформированы знания об истории города, его символике, названиях улиц, достопримечательностях;</a:t>
            </a:r>
          </a:p>
          <a:p>
            <a:pPr>
              <a:buClr>
                <a:srgbClr val="00CCFF"/>
              </a:buClr>
              <a:defRPr/>
            </a:pPr>
            <a:r>
              <a:rPr lang="ru-RU" sz="2800" dirty="0" smtClean="0">
                <a:solidFill>
                  <a:srgbClr val="FFFFFF"/>
                </a:solidFill>
              </a:rPr>
              <a:t>Дети отражают свои знания и впечатления в разных видах деятельности;</a:t>
            </a:r>
          </a:p>
          <a:p>
            <a:pPr>
              <a:buClr>
                <a:srgbClr val="00CCFF"/>
              </a:buClr>
              <a:defRPr/>
            </a:pPr>
            <a:r>
              <a:rPr lang="ru-RU" sz="2800" dirty="0" smtClean="0">
                <a:solidFill>
                  <a:srgbClr val="FFFFFF"/>
                </a:solidFill>
              </a:rPr>
              <a:t>Дети с удовольствием делятся своими впечатлениями , знаниями о городе друг с другом, с родителями и воспитателями.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>
              <a:effectLst/>
              <a:latin typeface="+mj-lt"/>
            </a:endParaRP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571500" y="285750"/>
            <a:ext cx="8172450" cy="571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8496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>
              <a:latin typeface="Arial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85813" y="285750"/>
            <a:ext cx="7443787" cy="1000125"/>
          </a:xfrm>
        </p:spPr>
        <p:txBody>
          <a:bodyPr/>
          <a:lstStyle/>
          <a:p>
            <a:pPr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Этапы:</a:t>
            </a:r>
            <a:endParaRPr lang="ru-RU" sz="1800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71500" y="1071563"/>
            <a:ext cx="8215313" cy="4143375"/>
          </a:xfrm>
        </p:spPr>
        <p:txBody>
          <a:bodyPr/>
          <a:lstStyle/>
          <a:p>
            <a:pPr>
              <a:defRPr/>
            </a:pPr>
            <a:endParaRPr lang="ru-RU" sz="3600" dirty="0" smtClean="0"/>
          </a:p>
          <a:p>
            <a:pPr>
              <a:defRPr/>
            </a:pPr>
            <a:r>
              <a:rPr lang="en-US" sz="3600" dirty="0" smtClean="0"/>
              <a:t>I</a:t>
            </a:r>
            <a:r>
              <a:rPr lang="ru-RU" sz="3600" dirty="0" smtClean="0"/>
              <a:t> Подготовительный</a:t>
            </a: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II</a:t>
            </a:r>
            <a:r>
              <a:rPr lang="ru-RU" sz="3600" dirty="0" smtClean="0"/>
              <a:t> Основной</a:t>
            </a: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III</a:t>
            </a:r>
            <a:r>
              <a:rPr lang="ru-RU" sz="3600" dirty="0" smtClean="0"/>
              <a:t> Заключительный</a:t>
            </a:r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ru-RU" sz="16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2000" dirty="0" smtClean="0"/>
          </a:p>
          <a:p>
            <a:pPr>
              <a:buFont typeface="Wingdings" pitchFamily="2" charset="2"/>
              <a:buChar char="Ø"/>
              <a:defRPr/>
            </a:pP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785813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</a:rPr>
              <a:t>I </a:t>
            </a:r>
            <a:r>
              <a:rPr lang="ru-RU" sz="4000" dirty="0" smtClean="0">
                <a:solidFill>
                  <a:srgbClr val="C00000"/>
                </a:solidFill>
              </a:rPr>
              <a:t>Подготовительный</a:t>
            </a:r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625" y="1357313"/>
          <a:ext cx="8391526" cy="36560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95763"/>
                <a:gridCol w="4195763"/>
              </a:tblGrid>
              <a:tr h="42292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Мероприятия </a:t>
                      </a:r>
                      <a:endParaRPr lang="ru-RU" sz="1800" dirty="0"/>
                    </a:p>
                  </a:txBody>
                  <a:tcPr marL="91436" marR="91436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Сроки </a:t>
                      </a:r>
                      <a:endParaRPr lang="ru-RU" sz="1800" dirty="0"/>
                    </a:p>
                  </a:txBody>
                  <a:tcPr marL="91436" marR="91436" marT="45717" marB="45717"/>
                </a:tc>
              </a:tr>
              <a:tr h="73005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Беседы с детьми по выявлению знаний о городе Назарово.</a:t>
                      </a:r>
                      <a:endParaRPr lang="ru-RU" sz="1800" dirty="0"/>
                    </a:p>
                  </a:txBody>
                  <a:tcPr marL="91436" marR="91436"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 неделя сентября</a:t>
                      </a:r>
                      <a:endParaRPr lang="ru-RU" sz="1800" dirty="0"/>
                    </a:p>
                  </a:txBody>
                  <a:tcPr marL="91436" marR="91436" marT="45717" marB="45717"/>
                </a:tc>
              </a:tr>
              <a:tr h="73005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Подбор краеведческой</a:t>
                      </a:r>
                      <a:r>
                        <a:rPr lang="ru-RU" sz="1800" baseline="0" dirty="0" smtClean="0"/>
                        <a:t> литературы о городе.</a:t>
                      </a:r>
                      <a:endParaRPr lang="ru-RU" sz="1800" dirty="0"/>
                    </a:p>
                  </a:txBody>
                  <a:tcPr marL="91436" marR="91436"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 неделя сентября</a:t>
                      </a:r>
                      <a:endParaRPr lang="ru-RU" sz="1800" dirty="0"/>
                    </a:p>
                  </a:txBody>
                  <a:tcPr marL="91436" marR="91436" marT="45717" marB="45717"/>
                </a:tc>
              </a:tr>
              <a:tr h="73005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Сбор фотографий о городе в прошлом и настоящем времени.</a:t>
                      </a:r>
                      <a:endParaRPr lang="ru-RU" sz="1800" dirty="0"/>
                    </a:p>
                  </a:txBody>
                  <a:tcPr marL="91436" marR="91436"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 неделя сентября</a:t>
                      </a:r>
                      <a:endParaRPr lang="ru-RU" sz="1800" dirty="0"/>
                    </a:p>
                  </a:txBody>
                  <a:tcPr marL="91436" marR="91436" marT="45717" marB="45717"/>
                </a:tc>
              </a:tr>
              <a:tr h="104293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Разработка дидактических игр, конспектов занятий, экскурсий по ознакомлению с родным городом.</a:t>
                      </a:r>
                      <a:endParaRPr lang="ru-RU" sz="1800" dirty="0"/>
                    </a:p>
                  </a:txBody>
                  <a:tcPr marL="91436" marR="91436"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 неделя сентября</a:t>
                      </a:r>
                      <a:endParaRPr lang="ru-RU" sz="1800" dirty="0"/>
                    </a:p>
                  </a:txBody>
                  <a:tcPr marL="91436" marR="91436" marT="45717" marB="4571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14375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II </a:t>
            </a:r>
            <a:r>
              <a:rPr lang="ru-RU" sz="4000" dirty="0" smtClean="0">
                <a:solidFill>
                  <a:srgbClr val="FF0000"/>
                </a:solidFill>
              </a:rPr>
              <a:t>Основной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0" y="1000125"/>
            <a:ext cx="8929688" cy="55721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ru-RU" altLang="ru-RU" sz="2400" i="1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400" i="1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400" i="1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400" i="1" smtClean="0">
              <a:effectLst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8313" y="981075"/>
          <a:ext cx="8248650" cy="55244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58743"/>
                <a:gridCol w="2189907"/>
              </a:tblGrid>
              <a:tr h="55712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Мероприятия </a:t>
                      </a:r>
                      <a:endParaRPr lang="ru-RU" sz="18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Сроки </a:t>
                      </a:r>
                      <a:endParaRPr lang="ru-RU" sz="1800" dirty="0"/>
                    </a:p>
                  </a:txBody>
                  <a:tcPr marL="91442" marR="91442"/>
                </a:tc>
              </a:tr>
              <a:tr h="214889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Беседа «Мой адрес: название города, улицы, номер дома, квартиры»;</a:t>
                      </a:r>
                    </a:p>
                    <a:p>
                      <a:r>
                        <a:rPr lang="ru-RU" sz="1600" dirty="0" smtClean="0"/>
                        <a:t>Фотовыставка «Дом, в котором я живу»;</a:t>
                      </a:r>
                    </a:p>
                    <a:p>
                      <a:r>
                        <a:rPr lang="ru-RU" sz="1600" dirty="0" smtClean="0"/>
                        <a:t>Дидактическая</a:t>
                      </a:r>
                      <a:r>
                        <a:rPr lang="ru-RU" sz="1600" baseline="0" dirty="0" smtClean="0"/>
                        <a:t> игра «Герб Назарово»;</a:t>
                      </a:r>
                    </a:p>
                    <a:p>
                      <a:r>
                        <a:rPr lang="ru-RU" sz="1600" baseline="0" dirty="0" smtClean="0"/>
                        <a:t>НОД «Что символизирует герб нашего города»;</a:t>
                      </a:r>
                    </a:p>
                    <a:p>
                      <a:r>
                        <a:rPr lang="ru-RU" sz="1600" baseline="0" dirty="0" smtClean="0"/>
                        <a:t>Беседа «Имя города»;</a:t>
                      </a:r>
                    </a:p>
                    <a:p>
                      <a:r>
                        <a:rPr lang="ru-RU" sz="1600" baseline="0" dirty="0" smtClean="0"/>
                        <a:t>Экскурсия по улице 30 лет ВЛКСМ;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Октябрь </a:t>
                      </a:r>
                      <a:endParaRPr lang="ru-RU" sz="1600" dirty="0"/>
                    </a:p>
                  </a:txBody>
                  <a:tcPr marL="91442" marR="91442"/>
                </a:tc>
              </a:tr>
              <a:tr h="281848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Экскурсия</a:t>
                      </a:r>
                      <a:r>
                        <a:rPr lang="ru-RU" sz="1600" baseline="0" dirty="0" smtClean="0"/>
                        <a:t> по улице Карла Маркса;</a:t>
                      </a:r>
                    </a:p>
                    <a:p>
                      <a:r>
                        <a:rPr lang="ru-RU" sz="1600" baseline="0" dirty="0" smtClean="0"/>
                        <a:t>Экскурсия по улице Арбузова;</a:t>
                      </a:r>
                    </a:p>
                    <a:p>
                      <a:r>
                        <a:rPr lang="ru-RU" sz="1600" baseline="0" dirty="0" smtClean="0"/>
                        <a:t>Целевая прогулка на аллею шахтерской славы;</a:t>
                      </a:r>
                    </a:p>
                    <a:p>
                      <a:r>
                        <a:rPr lang="ru-RU" sz="1600" baseline="0" dirty="0" smtClean="0"/>
                        <a:t>Целевая прогулка к памятнику Марины Ладыниной;</a:t>
                      </a:r>
                    </a:p>
                    <a:p>
                      <a:r>
                        <a:rPr lang="ru-RU" sz="1600" baseline="0" dirty="0" smtClean="0"/>
                        <a:t>Беседа «Предприятия нашего города»;</a:t>
                      </a:r>
                    </a:p>
                    <a:p>
                      <a:r>
                        <a:rPr lang="ru-RU" sz="1600" baseline="0" dirty="0" smtClean="0"/>
                        <a:t>Беседа «Профессия моих родителей»;</a:t>
                      </a:r>
                    </a:p>
                    <a:p>
                      <a:r>
                        <a:rPr lang="ru-RU" sz="1600" baseline="0" dirty="0" smtClean="0"/>
                        <a:t>Беседа «Памятники нашего города»;</a:t>
                      </a:r>
                    </a:p>
                    <a:p>
                      <a:r>
                        <a:rPr lang="ru-RU" sz="1600" baseline="0" dirty="0" smtClean="0"/>
                        <a:t>Дидактическая игра «Найди отличия»;</a:t>
                      </a:r>
                    </a:p>
                    <a:p>
                      <a:r>
                        <a:rPr lang="ru-RU" sz="1600" baseline="0" dirty="0" smtClean="0"/>
                        <a:t>Ознакомление детей с  картой города;</a:t>
                      </a:r>
                    </a:p>
                    <a:p>
                      <a:r>
                        <a:rPr lang="ru-RU" sz="1600" baseline="0" dirty="0" smtClean="0"/>
                        <a:t>Создание фотоальбома «История улиц Назарово».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Ноябрь</a:t>
                      </a:r>
                      <a:endParaRPr lang="ru-RU" sz="1800" dirty="0"/>
                    </a:p>
                  </a:txBody>
                  <a:tcPr marL="91442" marR="9144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4703763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000375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2326</TotalTime>
  <Words>375</Words>
  <Application>Microsoft Office PowerPoint</Application>
  <PresentationFormat>Экран (4:3)</PresentationFormat>
  <Paragraphs>88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Tahoma</vt:lpstr>
      <vt:lpstr>Arial</vt:lpstr>
      <vt:lpstr>Wingdings</vt:lpstr>
      <vt:lpstr>Calibri</vt:lpstr>
      <vt:lpstr>Times New Roman</vt:lpstr>
      <vt:lpstr>Текстура</vt:lpstr>
      <vt:lpstr>     Проект «С днем рождения, любимый город»         подготовительная к школе группа № 3 «Русалочка»  </vt:lpstr>
      <vt:lpstr>Презентация PowerPoint</vt:lpstr>
      <vt:lpstr>Презентация PowerPoint</vt:lpstr>
      <vt:lpstr>Задачи:</vt:lpstr>
      <vt:lpstr>Презентация PowerPoint</vt:lpstr>
      <vt:lpstr>Этапы:</vt:lpstr>
      <vt:lpstr>I Подготовительный</vt:lpstr>
      <vt:lpstr>II Основной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III Заключительный</vt:lpstr>
      <vt:lpstr>Презентация PowerPoint</vt:lpstr>
      <vt:lpstr>Презентация PowerPoint</vt:lpstr>
      <vt:lpstr>Результаты реализации проекта: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Пусть всегда будет солнце! таршая группа</dc:title>
  <dc:creator>user-307</dc:creator>
  <cp:lastModifiedBy>Калинка</cp:lastModifiedBy>
  <cp:revision>219</cp:revision>
  <dcterms:created xsi:type="dcterms:W3CDTF">2013-02-07T01:48:06Z</dcterms:created>
  <dcterms:modified xsi:type="dcterms:W3CDTF">2016-02-04T05:42:06Z</dcterms:modified>
</cp:coreProperties>
</file>